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59" r:id="rId2"/>
    <p:sldId id="394" r:id="rId3"/>
    <p:sldId id="341" r:id="rId4"/>
    <p:sldId id="342" r:id="rId5"/>
    <p:sldId id="374" r:id="rId6"/>
    <p:sldId id="379" r:id="rId7"/>
    <p:sldId id="375" r:id="rId8"/>
    <p:sldId id="391" r:id="rId9"/>
    <p:sldId id="339" r:id="rId10"/>
    <p:sldId id="338" r:id="rId11"/>
    <p:sldId id="393" r:id="rId12"/>
    <p:sldId id="290" r:id="rId13"/>
    <p:sldId id="343" r:id="rId14"/>
    <p:sldId id="344" r:id="rId15"/>
    <p:sldId id="345" r:id="rId16"/>
    <p:sldId id="346" r:id="rId17"/>
    <p:sldId id="376" r:id="rId18"/>
    <p:sldId id="377" r:id="rId19"/>
    <p:sldId id="368" r:id="rId20"/>
    <p:sldId id="371" r:id="rId21"/>
    <p:sldId id="291" r:id="rId22"/>
    <p:sldId id="268" r:id="rId23"/>
    <p:sldId id="266" r:id="rId24"/>
    <p:sldId id="267" r:id="rId25"/>
    <p:sldId id="378" r:id="rId26"/>
    <p:sldId id="383" r:id="rId27"/>
    <p:sldId id="382" r:id="rId28"/>
    <p:sldId id="347" r:id="rId29"/>
    <p:sldId id="348" r:id="rId30"/>
    <p:sldId id="349" r:id="rId31"/>
    <p:sldId id="271" r:id="rId32"/>
    <p:sldId id="272" r:id="rId33"/>
    <p:sldId id="273" r:id="rId34"/>
    <p:sldId id="274" r:id="rId35"/>
    <p:sldId id="350" r:id="rId36"/>
    <p:sldId id="351" r:id="rId37"/>
    <p:sldId id="276" r:id="rId38"/>
    <p:sldId id="277" r:id="rId39"/>
    <p:sldId id="292" r:id="rId40"/>
    <p:sldId id="352" r:id="rId41"/>
    <p:sldId id="279" r:id="rId42"/>
    <p:sldId id="353" r:id="rId43"/>
    <p:sldId id="293" r:id="rId44"/>
    <p:sldId id="281" r:id="rId45"/>
    <p:sldId id="354" r:id="rId46"/>
    <p:sldId id="355" r:id="rId47"/>
    <p:sldId id="283" r:id="rId48"/>
    <p:sldId id="284" r:id="rId49"/>
    <p:sldId id="285" r:id="rId50"/>
    <p:sldId id="363" r:id="rId51"/>
    <p:sldId id="318" r:id="rId52"/>
    <p:sldId id="362" r:id="rId53"/>
    <p:sldId id="294" r:id="rId54"/>
    <p:sldId id="387" r:id="rId55"/>
    <p:sldId id="388" r:id="rId56"/>
    <p:sldId id="389" r:id="rId57"/>
    <p:sldId id="386" r:id="rId58"/>
    <p:sldId id="385" r:id="rId59"/>
    <p:sldId id="390" r:id="rId60"/>
    <p:sldId id="361" r:id="rId61"/>
    <p:sldId id="364" r:id="rId62"/>
    <p:sldId id="365" r:id="rId63"/>
    <p:sldId id="295" r:id="rId64"/>
    <p:sldId id="304" r:id="rId65"/>
    <p:sldId id="321" r:id="rId66"/>
    <p:sldId id="366" r:id="rId67"/>
    <p:sldId id="381" r:id="rId68"/>
    <p:sldId id="324" r:id="rId69"/>
    <p:sldId id="296" r:id="rId70"/>
    <p:sldId id="392" r:id="rId7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0"/>
  </p:normalViewPr>
  <p:slideViewPr>
    <p:cSldViewPr>
      <p:cViewPr>
        <p:scale>
          <a:sx n="70" d="100"/>
          <a:sy n="70" d="100"/>
        </p:scale>
        <p:origin x="-107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style val="44"/>
  <c:chart>
    <c:title>
      <c:tx>
        <c:rich>
          <a:bodyPr/>
          <a:lstStyle/>
          <a:p>
            <a:pPr>
              <a:defRPr/>
            </a:pPr>
            <a:r>
              <a:rPr lang="pl-PL"/>
              <a:t>Średnia  liczba uczniów w danym</a:t>
            </a:r>
            <a:r>
              <a:rPr lang="pl-PL" baseline="0"/>
              <a:t> okresie </a:t>
            </a:r>
            <a:endParaRPr lang="en-US"/>
          </a:p>
        </c:rich>
      </c:tx>
      <c:layout>
        <c:manualLayout>
          <c:xMode val="edge"/>
          <c:yMode val="edge"/>
          <c:x val="0.30387160979877653"/>
          <c:y val="2.8835958005249497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cat>
            <c:strRef>
              <c:f>Arkusz1!$A$2:$A$7</c:f>
              <c:strCache>
                <c:ptCount val="6"/>
                <c:pt idx="0">
                  <c:v>Przed wojną </c:v>
                </c:pt>
                <c:pt idx="1">
                  <c:v>lata 40</c:v>
                </c:pt>
                <c:pt idx="2">
                  <c:v>lata 70</c:v>
                </c:pt>
                <c:pt idx="3">
                  <c:v>lata 80</c:v>
                </c:pt>
                <c:pt idx="4">
                  <c:v>lata 90</c:v>
                </c:pt>
                <c:pt idx="5">
                  <c:v>XXI w.</c:v>
                </c:pt>
              </c:strCache>
            </c:strRef>
          </c:cat>
          <c:val>
            <c:numRef>
              <c:f>Arkusz1!$B$2:$B$7</c:f>
              <c:numCache>
                <c:formatCode>General</c:formatCode>
                <c:ptCount val="6"/>
                <c:pt idx="0">
                  <c:v>110</c:v>
                </c:pt>
                <c:pt idx="1">
                  <c:v>140</c:v>
                </c:pt>
                <c:pt idx="2">
                  <c:v>150</c:v>
                </c:pt>
                <c:pt idx="3">
                  <c:v>140</c:v>
                </c:pt>
                <c:pt idx="4">
                  <c:v>160</c:v>
                </c:pt>
                <c:pt idx="5">
                  <c:v>120</c:v>
                </c:pt>
              </c:numCache>
            </c:numRef>
          </c:val>
        </c:ser>
        <c:overlap val="100"/>
        <c:axId val="61758464"/>
        <c:axId val="61772544"/>
      </c:barChart>
      <c:catAx>
        <c:axId val="61758464"/>
        <c:scaling>
          <c:orientation val="minMax"/>
        </c:scaling>
        <c:axPos val="b"/>
        <c:tickLblPos val="nextTo"/>
        <c:crossAx val="61772544"/>
        <c:crosses val="autoZero"/>
        <c:auto val="1"/>
        <c:lblAlgn val="ctr"/>
        <c:lblOffset val="100"/>
      </c:catAx>
      <c:valAx>
        <c:axId val="61772544"/>
        <c:scaling>
          <c:orientation val="minMax"/>
        </c:scaling>
        <c:axPos val="l"/>
        <c:majorGridlines/>
        <c:numFmt formatCode="General" sourceLinked="1"/>
        <c:tickLblPos val="nextTo"/>
        <c:crossAx val="61758464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21E02-25CB-4963-84BC-0813985E7D90}" type="datetimeFigureOut">
              <a:rPr lang="pl-PL" smtClean="0"/>
              <a:pPr/>
              <a:t>2014-01-15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375091_254020161411079_1125130498_n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611560" y="332656"/>
            <a:ext cx="77153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400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Moja mała ojczyzna </a:t>
            </a:r>
          </a:p>
          <a:p>
            <a:pPr algn="ctr"/>
            <a:r>
              <a:rPr lang="pl-PL" sz="4400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,,100 lat szkoły w Moderówce’’ </a:t>
            </a:r>
            <a:endParaRPr lang="pl-PL" sz="4400" b="1" i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643570" y="60722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928662" y="5380672"/>
            <a:ext cx="7999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b="1" i="1" dirty="0" smtClean="0"/>
          </a:p>
          <a:p>
            <a:pPr algn="r"/>
            <a:r>
              <a:rPr lang="pl-PL" b="1" i="1" dirty="0" smtClean="0"/>
              <a:t>Projekt opracowany przez uczniów kl. II g.</a:t>
            </a:r>
            <a:endParaRPr lang="pl-PL" b="1" i="1" dirty="0" smtClean="0"/>
          </a:p>
          <a:p>
            <a:pPr algn="r"/>
            <a:r>
              <a:rPr lang="pl-PL" b="1" i="1" dirty="0" smtClean="0"/>
              <a:t>Angelikę Dubiel, Aleksandrę Kurowską,  Sylwię Urban,  Mirosława Kozioł</a:t>
            </a:r>
            <a:endParaRPr lang="pl-PL" b="1" i="1" dirty="0" smtClean="0"/>
          </a:p>
          <a:p>
            <a:pPr algn="ctr">
              <a:buFontTx/>
              <a:buChar char="-"/>
            </a:pPr>
            <a:endParaRPr lang="pl-PL" b="1" i="1" dirty="0" smtClean="0"/>
          </a:p>
          <a:p>
            <a:pPr algn="r"/>
            <a:r>
              <a:rPr lang="pl-PL" b="1" i="1" dirty="0" smtClean="0"/>
              <a:t>Pod opieką</a:t>
            </a:r>
            <a:r>
              <a:rPr lang="pl-PL" b="1" i="1" dirty="0" smtClean="0"/>
              <a:t>: mgr </a:t>
            </a:r>
            <a:r>
              <a:rPr lang="pl-PL" b="1" i="1" dirty="0" smtClean="0"/>
              <a:t>Agnieszki </a:t>
            </a:r>
            <a:r>
              <a:rPr lang="pl-PL" b="1" i="1" dirty="0" err="1" smtClean="0"/>
              <a:t>Okólskiej</a:t>
            </a:r>
            <a:r>
              <a:rPr lang="pl-PL" b="1" i="1" dirty="0" smtClean="0"/>
              <a:t> </a:t>
            </a:r>
            <a:r>
              <a:rPr lang="pl-PL" b="1" i="1" dirty="0" smtClean="0"/>
              <a:t>-Urban </a:t>
            </a:r>
          </a:p>
          <a:p>
            <a:pPr algn="ctr"/>
            <a:endParaRPr lang="pl-PL" dirty="0"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403648" y="18864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/>
              <a:t>Udało nam się także zdobyć świadectwo pochodzące </a:t>
            </a:r>
            <a:br>
              <a:rPr lang="pl-PL" sz="2000" b="1" dirty="0" smtClean="0"/>
            </a:br>
            <a:r>
              <a:rPr lang="pl-PL" sz="2000" b="1" dirty="0" smtClean="0"/>
              <a:t>z lat dwudziestych.</a:t>
            </a:r>
            <a:endParaRPr lang="pl-PL" sz="2000" b="1" dirty="0"/>
          </a:p>
        </p:txBody>
      </p:sp>
      <p:pic>
        <p:nvPicPr>
          <p:cNvPr id="6" name="Obraz 5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854610"/>
            <a:ext cx="4032448" cy="6003390"/>
          </a:xfrm>
          <a:prstGeom prst="rect">
            <a:avLst/>
          </a:prstGeom>
        </p:spPr>
      </p:pic>
      <p:pic>
        <p:nvPicPr>
          <p:cNvPr id="8" name="Obraz 7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836712"/>
            <a:ext cx="4330832" cy="6021288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500034" y="2071678"/>
            <a:ext cx="77867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        </a:t>
            </a:r>
            <a:r>
              <a:rPr lang="pl-PL" b="1" dirty="0" smtClean="0"/>
              <a:t>20 sierpnia 1934 roku obowiązki nauczyciela szkoły w Moderówce objął Jan </a:t>
            </a:r>
            <a:r>
              <a:rPr lang="pl-PL" b="1" dirty="0" err="1" smtClean="0"/>
              <a:t>Pallasek</a:t>
            </a:r>
            <a:r>
              <a:rPr lang="pl-PL" b="1" dirty="0" smtClean="0"/>
              <a:t>. W pierwszym roku swej pracy założył wśród dzieci Koło Szkolne LOP. Usilnie starał się także o rozwój Szkolnej Kasy Oszczędnościowej, co jednak przyniosło marne efekty. 3 lutego 1934 w godzinach rannych urządzono w szkole po raz pierwszy uroczysty opłatek.</a:t>
            </a:r>
            <a:endParaRPr lang="pl-PL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Prostokąt 4"/>
          <p:cNvSpPr/>
          <p:nvPr/>
        </p:nvSpPr>
        <p:spPr>
          <a:xfrm>
            <a:off x="2267744" y="332656"/>
            <a:ext cx="4680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/>
              <a:t>W roku szkolnym 1933/34 Jan </a:t>
            </a:r>
            <a:r>
              <a:rPr lang="pl-PL" sz="2800" b="1" dirty="0" err="1" smtClean="0"/>
              <a:t>Pallasek</a:t>
            </a:r>
            <a:r>
              <a:rPr lang="pl-PL" sz="2800" b="1" dirty="0" smtClean="0"/>
              <a:t> zorganizował wycieczkę do Dukli.</a:t>
            </a:r>
            <a:endParaRPr lang="pl-PL" sz="2800" b="1" dirty="0"/>
          </a:p>
        </p:txBody>
      </p:sp>
      <p:pic>
        <p:nvPicPr>
          <p:cNvPr id="6" name="Obraz 5" descr="styczeń 2013 0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1928802"/>
            <a:ext cx="6500858" cy="4526763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642910" y="428604"/>
            <a:ext cx="770537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6000" b="1" dirty="0" smtClean="0"/>
              <a:t>Szkoła w czasie II wojny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539552" y="1556792"/>
            <a:ext cx="79296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pl-PL" b="1" dirty="0" smtClean="0">
                <a:latin typeface="+mj-lt"/>
              </a:rPr>
              <a:t>W 1939 roku wybuchła II wojna światowa. 1 września o godzinie 5:50 zaatakowano lotnisko w Moderówce. Samoloty niemieckie zrzucały bomby, a dookoła panował chaos. </a:t>
            </a:r>
          </a:p>
          <a:p>
            <a:pPr indent="450000" algn="just"/>
            <a:r>
              <a:rPr lang="pl-PL" b="1" dirty="0" smtClean="0">
                <a:latin typeface="+mj-lt"/>
              </a:rPr>
              <a:t>W kronice z tego okresu prowadzonej przez Jana </a:t>
            </a:r>
            <a:r>
              <a:rPr lang="pl-PL" b="1" dirty="0" err="1" smtClean="0">
                <a:latin typeface="+mj-lt"/>
              </a:rPr>
              <a:t>Pallaska</a:t>
            </a:r>
            <a:r>
              <a:rPr lang="pl-PL" b="1" dirty="0" smtClean="0">
                <a:latin typeface="+mj-lt"/>
              </a:rPr>
              <a:t> znajdują się dwie strony poświęcone opisowi Moderówki w czasie wojny. </a:t>
            </a:r>
          </a:p>
          <a:p>
            <a:pPr indent="450000" algn="just"/>
            <a:r>
              <a:rPr lang="pl-PL" b="1" dirty="0" smtClean="0">
                <a:latin typeface="+mj-lt"/>
              </a:rPr>
              <a:t>Pod datą 1939/40 znajdujemy następującą wzmiankę: „Wskutek wybuchu wojny niemiecko – polskiej rok szkolny 1939/1940 rozpoczął się ze znacznym opóźnieniem w tutejszej szkole. Naukę podjęto dopiero 4 listopada 1939 roku nabożeństwem w Szebniach, a normalne zajęcia 6 listopada 1939 roku”. Nauka podzielona była na cztery klasy (I, II, III, IV).  Grono nauczycielskie stanowiło dwóch nauczycieli: Jan </a:t>
            </a:r>
            <a:r>
              <a:rPr lang="pl-PL" b="1" dirty="0" err="1" smtClean="0">
                <a:latin typeface="+mj-lt"/>
              </a:rPr>
              <a:t>Pallasek</a:t>
            </a:r>
            <a:r>
              <a:rPr lang="pl-PL" b="1" dirty="0" smtClean="0">
                <a:latin typeface="+mj-lt"/>
              </a:rPr>
              <a:t> oraz Janina Kaczorowska.</a:t>
            </a:r>
            <a:endParaRPr lang="pl-PL" b="1" dirty="0">
              <a:latin typeface="+mj-lt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0" y="836712"/>
            <a:ext cx="8934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 smtClean="0"/>
              <a:t>Lata czterdzieste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14348" y="1857364"/>
            <a:ext cx="75724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W roku 1940 „nauka odbywała się dość regularnie”. W latach czterdziestych do szkoły w Moderówce uczęszczało kilku uczniów z rodzin</a:t>
            </a:r>
            <a:r>
              <a:rPr kumimoji="0" lang="pl-PL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wysiedlonych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. W roku szkolnym 1940/41 „z nauczania wyrugowane zostały geografia z historią”, a zamiast książek do j. polskiego wprowadzono gazetkę szkolną „</a:t>
            </a:r>
            <a:r>
              <a:rPr kumimoji="0" lang="pl-PL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Stezu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”.</a:t>
            </a: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928662" y="21429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</a:rPr>
              <a:t>Z końcem kwietnia 1941 roku szkołę zajął niemiecki oddział artylerii przeciwlotniczej stacjonujący tu do 21 czerwca 1941 roku, czyli do wybuchu wojny niemiecko – radzieckiej. W tym czasie nauka odbywała się w domu gromadzkim w Moderówce. </a:t>
            </a:r>
            <a:endParaRPr lang="pl-PL" b="1" dirty="0" smtClean="0"/>
          </a:p>
        </p:txBody>
      </p:sp>
      <p:pic>
        <p:nvPicPr>
          <p:cNvPr id="1026" name="Picture 2" descr="C:\Documents and Settings\Administrator.STACJA01\Pulpit\artyleria_pols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4081003" cy="3152962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.STACJA01\Pulpit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8681" y="3284984"/>
            <a:ext cx="4445471" cy="3287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500034" y="1785926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następnym roku szkolnym zostały wyremontowane sale szkolne.</a:t>
            </a:r>
            <a:endParaRPr lang="pl-PL" b="1" dirty="0" smtClean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roku tym miała też miejsce trzymiesięczna przerwa w nauce (10.01 – 24.04. 1942r.) z powodu epidemii tyfusu brzusznego  i plamistego.</a:t>
            </a:r>
            <a:endParaRPr lang="pl-PL" b="1" dirty="0" smtClean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tamtych czasach uczono dzieci, że należy niszczyć gniazda ptaków </a:t>
            </a:r>
            <a:br>
              <a:rPr lang="pl-PL" b="1" dirty="0" smtClean="0">
                <a:ea typeface="Times New Roman" pitchFamily="18" charset="0"/>
                <a:cs typeface="Times New Roman" pitchFamily="18" charset="0"/>
              </a:rPr>
            </a:b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i przeprowadzono rozmówkę (pogadankę) na temat „Musimy tępić gniazda wron i srok”.</a:t>
            </a:r>
            <a:endParaRPr lang="pl-PL" b="1" dirty="0" smtClean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95536" y="1196752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roku szkolnym 1943/44 władze szkolne wprowadziły inny program nauki, </a:t>
            </a:r>
            <a:br>
              <a:rPr lang="pl-PL" b="1" dirty="0" smtClean="0">
                <a:ea typeface="Times New Roman" pitchFamily="18" charset="0"/>
                <a:cs typeface="Times New Roman" pitchFamily="18" charset="0"/>
              </a:rPr>
            </a:b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związku z tym zmieniono podział klas: </a:t>
            </a:r>
            <a:r>
              <a:rPr lang="pl-PL" b="1" dirty="0" err="1" smtClean="0">
                <a:ea typeface="Times New Roman" pitchFamily="18" charset="0"/>
                <a:cs typeface="Times New Roman" pitchFamily="18" charset="0"/>
              </a:rPr>
              <a:t>Ia</a:t>
            </a: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 (</a:t>
            </a:r>
            <a:r>
              <a:rPr lang="pl-PL" b="1" dirty="0" err="1" smtClean="0">
                <a:ea typeface="Times New Roman" pitchFamily="18" charset="0"/>
                <a:cs typeface="Times New Roman" pitchFamily="18" charset="0"/>
              </a:rPr>
              <a:t>I+II</a:t>
            </a: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), </a:t>
            </a:r>
            <a:r>
              <a:rPr lang="pl-PL" b="1" dirty="0" err="1" smtClean="0">
                <a:ea typeface="Times New Roman" pitchFamily="18" charset="0"/>
                <a:cs typeface="Times New Roman" pitchFamily="18" charset="0"/>
              </a:rPr>
              <a:t>Ib</a:t>
            </a: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 (III) i II (IV). </a:t>
            </a:r>
            <a:br>
              <a:rPr lang="pl-PL" b="1" dirty="0" smtClean="0">
                <a:ea typeface="Times New Roman" pitchFamily="18" charset="0"/>
                <a:cs typeface="Times New Roman" pitchFamily="18" charset="0"/>
              </a:rPr>
            </a:b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      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  8 września 1944 roku wojska niemiecka zaczęły wycofywać się z naszej miejscowości..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b="1" dirty="0" smtClean="0"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tych latach organizowano wiele pogadanek, np.: „Dlaczego należy chronić lasy?” i „Odzyskaliśmy morze Bałtyckie”.</a:t>
            </a:r>
            <a:endParaRPr lang="pl-PL" b="1" dirty="0" smtClean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b="1" dirty="0" smtClean="0"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W kolejnym roku szkolnym znacznie wzrosła liczba uczniów o ok. 60 uczniów.</a:t>
            </a:r>
            <a:endParaRPr lang="pl-PL" b="1" dirty="0" smtClean="0"/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b="1" dirty="0" smtClean="0">
              <a:ea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31 września 1946 r. Jan </a:t>
            </a:r>
            <a:r>
              <a:rPr lang="pl-PL" b="1" dirty="0" err="1" smtClean="0">
                <a:ea typeface="Times New Roman" pitchFamily="18" charset="0"/>
                <a:cs typeface="Times New Roman" pitchFamily="18" charset="0"/>
              </a:rPr>
              <a:t>Pallasek</a:t>
            </a:r>
            <a:r>
              <a:rPr lang="pl-PL" b="1" dirty="0" smtClean="0">
                <a:ea typeface="Times New Roman" pitchFamily="18" charset="0"/>
                <a:cs typeface="Times New Roman" pitchFamily="18" charset="0"/>
              </a:rPr>
              <a:t>, dotychczasowy kierownik szkoły ustąpił swojego stanowiska przechodząc do administracji szkolnej na stanowisko podinspektora. </a:t>
            </a:r>
            <a:endParaRPr lang="pl-PL" b="1" dirty="0" smtClean="0"/>
          </a:p>
          <a:p>
            <a:endParaRPr lang="pl-PL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80898" name="Picture 2" descr="https://fbcdn-sphotos-f-a.akamaihd.net/hphotos-ak-ash4/426734_274724449340650_1091689241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714348" y="642918"/>
            <a:ext cx="7500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Nasze kroniki nie podają wielu informacji na temat działalności szkoły w latach 50 i 60. Dyrektorem wtedy był Franciszek Zygmunt.</a:t>
            </a:r>
          </a:p>
          <a:p>
            <a:pPr algn="ctr"/>
            <a:endParaRPr lang="pl-PL" dirty="0"/>
          </a:p>
        </p:txBody>
      </p:sp>
      <p:pic>
        <p:nvPicPr>
          <p:cNvPr id="6" name="Obraz 5" descr="styczeń 2013 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2000240"/>
            <a:ext cx="6072230" cy="4554173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Prostokąt 4"/>
          <p:cNvSpPr/>
          <p:nvPr/>
        </p:nvSpPr>
        <p:spPr>
          <a:xfrm>
            <a:off x="5000628" y="1928802"/>
            <a:ext cx="35719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/>
              <a:t>Dzięki uprzejmości pana Józefa Bochenka udało nam się zdobyć kilka zdjęć z tamtego okresu.</a:t>
            </a:r>
          </a:p>
        </p:txBody>
      </p:sp>
      <p:pic>
        <p:nvPicPr>
          <p:cNvPr id="6" name="Obraz 5" descr="DSC068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71480"/>
            <a:ext cx="4500594" cy="6000792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1500166" y="714356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Pan Bochenek posiada również liczną kolekcję zdjęć</a:t>
            </a:r>
            <a:endParaRPr lang="pl-PL" dirty="0"/>
          </a:p>
        </p:txBody>
      </p:sp>
      <p:pic>
        <p:nvPicPr>
          <p:cNvPr id="10" name="Obraz 9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1475656" y="404664"/>
            <a:ext cx="6072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Posiada on liczną kolekcję zdjęć </a:t>
            </a:r>
            <a:br>
              <a:rPr lang="pl-PL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pl-PL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 pamiątek.</a:t>
            </a:r>
            <a:endParaRPr lang="pl-PL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" name="Obraz 11" descr="DSC068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736"/>
            <a:ext cx="4857752" cy="3643314"/>
          </a:xfrm>
          <a:prstGeom prst="rect">
            <a:avLst/>
          </a:prstGeom>
        </p:spPr>
      </p:pic>
      <p:pic>
        <p:nvPicPr>
          <p:cNvPr id="13" name="Obraz 12" descr="DSC068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3143248"/>
            <a:ext cx="4286248" cy="3214686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222" y="0"/>
            <a:ext cx="9501222" cy="6858000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643042" y="42860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Siódma klasa szkoły podstawowej w Moderówce </a:t>
            </a:r>
            <a:br>
              <a:rPr lang="pl-PL" b="1" dirty="0" smtClean="0"/>
            </a:br>
            <a:r>
              <a:rPr lang="pl-PL" b="1" dirty="0" smtClean="0"/>
              <a:t>z wychowawczynią Panią </a:t>
            </a:r>
            <a:r>
              <a:rPr lang="pl-PL" b="1" dirty="0" err="1" smtClean="0"/>
              <a:t>Patryn</a:t>
            </a:r>
            <a:r>
              <a:rPr lang="pl-PL" b="1" dirty="0" smtClean="0"/>
              <a:t>.</a:t>
            </a:r>
            <a:endParaRPr lang="pl-PL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rojekt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2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243478" y="857232"/>
            <a:ext cx="68156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6000" b="1" dirty="0" smtClean="0"/>
              <a:t>Lata siedemdziesiąte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1361675"/>
            <a:ext cx="85353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W latach 70 – tych przy naszej szkole działała XI Drużyna Zuchowa „Biedronki”.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 grudnia 1976r. funkcję dyrektora objął Tadeusz Kraus.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W 1979 roku nasza szkoła przeszła kapitalny remont  założono instalacje oświetleniową,  doprowadzono bieżącą wodę  do klas. Wszystkie klasy zostały wyłożone parkietem, natomiast ściany boazeriami .  Dach pokryty został blachą.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ea typeface="Times New Roman" pitchFamily="18" charset="0"/>
                <a:cs typeface="Times New Roman" pitchFamily="18" charset="0"/>
              </a:rPr>
              <a:t>W roku szkolnym  1979/1980 zaczęła funkcjonować świetlica.</a:t>
            </a:r>
            <a:endParaRPr kumimoji="0" lang="pl-PL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827584" y="332656"/>
            <a:ext cx="7572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 smtClean="0"/>
              <a:t>Początki działalności naszej szkoły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214282" y="1071546"/>
            <a:ext cx="89297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200" b="1" dirty="0" smtClean="0"/>
              <a:t>Zdjęcia podsumowujące lata 70-te</a:t>
            </a:r>
            <a:endParaRPr lang="pl-PL" sz="72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Obraz 5" descr="23344565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64987" cy="6858000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5220072" y="1196752"/>
            <a:ext cx="3571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Podziękowanie </a:t>
            </a:r>
          </a:p>
          <a:p>
            <a:pPr algn="ctr"/>
            <a:r>
              <a:rPr lang="pl-PL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zakładowi  opiekuńczemu</a:t>
            </a:r>
          </a:p>
          <a:p>
            <a:pPr algn="ctr"/>
            <a:r>
              <a:rPr lang="pl-PL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ZPRE w </a:t>
            </a:r>
            <a:r>
              <a:rPr lang="pl-PL" sz="2800" b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Jedliczu</a:t>
            </a:r>
            <a:r>
              <a:rPr lang="pl-PL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za </a:t>
            </a:r>
            <a:r>
              <a:rPr lang="pl-PL" sz="2800" b="1" dirty="0" smtClean="0">
                <a:ea typeface="Times New Roman" pitchFamily="18" charset="0"/>
                <a:cs typeface="Times New Roman" pitchFamily="18" charset="0"/>
              </a:rPr>
              <a:t>pomoc i współpracę  w sprawach gospodarczych, organizacyjnych oraz szkolnych.</a:t>
            </a:r>
            <a:endParaRPr lang="pl-PL" sz="28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styczeń 2013 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Obraz 5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Obraz 7" descr="styczeń 2013 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22137" cy="68580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5500694" y="2071678"/>
            <a:ext cx="2928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b="1" dirty="0" smtClean="0"/>
              <a:t>Zajęcia w świetlicy</a:t>
            </a:r>
            <a:endParaRPr lang="pl-PL" sz="5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Obraz 5" descr="styczeń 2013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899592" y="764704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 smtClean="0"/>
              <a:t>Lata osiemdziesiąte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214282" y="1428736"/>
            <a:ext cx="8929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pl-PL" sz="2400" b="1" dirty="0" smtClean="0"/>
              <a:t>Trudna sytuacja w kraju w czasie stanu wojennego dotknęła też szkoły. Nauczyciele i uczniowie przeżyli wstrząs z powodu przybycia do naszej szkoły grupy operacyjnej, która poinformowała szkołę o rygorach stanu wojennego .</a:t>
            </a:r>
          </a:p>
          <a:p>
            <a:pPr indent="450000"/>
            <a:r>
              <a:rPr lang="pl-PL" sz="2400" b="1" dirty="0" smtClean="0"/>
              <a:t>Odnotowano jednak pozytywne zdarzenia - dzięki szwedzkim oraz francuskim szkołom otrzymaliśmy dary w postaci używanej odzieży, obuwia oraz przyborów szkolnych . 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Obraz 5" descr="styczeń 2013 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01018" cy="6858000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5286380" y="2143116"/>
            <a:ext cx="3643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/>
              <a:t>19 maja 1983 roku  </a:t>
            </a:r>
            <a:br>
              <a:rPr lang="pl-PL" sz="2400" b="1" dirty="0" smtClean="0"/>
            </a:br>
            <a:r>
              <a:rPr lang="pl-PL" sz="2400" b="1" dirty="0" smtClean="0"/>
              <a:t>w Szkole Podstawowej </a:t>
            </a:r>
            <a:br>
              <a:rPr lang="pl-PL" sz="2400" b="1" dirty="0" smtClean="0"/>
            </a:br>
            <a:r>
              <a:rPr lang="pl-PL" sz="2400" b="1" dirty="0" smtClean="0"/>
              <a:t>w Moderówce odbyło się spotkanie z aktorem filmowym  Augustem Kowalczykiem.</a:t>
            </a:r>
            <a:endParaRPr lang="pl-PL" sz="2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5214942" y="214290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W listopadzie 1983 roku uczniowie naszej szkoły pracowali przy zbiorach buraków cukrowych  na rzecz miejscowego </a:t>
            </a:r>
            <a:r>
              <a:rPr lang="pl-PL" b="1" dirty="0" err="1" smtClean="0"/>
              <a:t>PGRu</a:t>
            </a:r>
            <a:r>
              <a:rPr lang="pl-PL" b="1" dirty="0" smtClean="0"/>
              <a:t>, </a:t>
            </a:r>
            <a:br>
              <a:rPr lang="pl-PL" b="1" dirty="0" smtClean="0"/>
            </a:br>
            <a:r>
              <a:rPr lang="pl-PL" b="1" dirty="0" smtClean="0"/>
              <a:t>w zamian na prace zakład zaopatrzył szkołę w żużel, który został użyty do rozbudowy szkoły.</a:t>
            </a:r>
          </a:p>
          <a:p>
            <a:endParaRPr lang="pl-PL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" name="Symbol zastępczy zawartości 5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7" name="Obraz 6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1503" y="0"/>
            <a:ext cx="4680994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1285860"/>
            <a:ext cx="860619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Budynek szkoły w Moderówce stanął przy głównej drodze. Jego budowa została ukończona 21 sierpnia 1906 roku, jednak nauka rozpoczęła się dopiero 25 września 1906 roku ze względu na brak wyposażenia. </a:t>
            </a:r>
            <a:endParaRPr kumimoji="0" lang="pl-PL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Na początku funkcjonowania szkoły był jeden nauczyciel, a zarazem kierownik. </a:t>
            </a:r>
            <a:r>
              <a:rPr lang="pl-PL" b="1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rakowało podręczników, urządzeń szkolnych, a nawet samych uczniów. W pierwszym roku nauki trzeba było ją przerwać na blisko dwa tygodnie ze względu na usterki techniczne nowych pieców. Natomiast od 10 listopada nauka odbywała się regularnie </a:t>
            </a:r>
            <a:b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z wyjątkiem przerw spowodowanych chorobami zakaźnymi panującymi w danym czasie. </a:t>
            </a:r>
            <a:endParaRPr kumimoji="0" lang="pl-PL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 pierwszym roku zapisanych było 108 dzieci. Funkcjonowały dwa równorzędne oddziały. Dodatkowo „Na naukę analfabetów zapisało się 13 chłopców 18 dziewcząt razem  31 uczniów”.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9 maja 1907 roku miała miejsce uroczystość poświęcenia nowej szkoły, którego dokonał ks. Kazimierz Sarna. </a:t>
            </a:r>
            <a:endParaRPr kumimoji="0" lang="pl-PL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539552" y="548680"/>
            <a:ext cx="806489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pl-PL" sz="2400" b="1" dirty="0" smtClean="0"/>
              <a:t>W związku z planowaną rozbudową szkoły z pomocą finansową  pospieszyło nam wiele zakładów :</a:t>
            </a:r>
          </a:p>
          <a:p>
            <a:pPr lvl="0" algn="just"/>
            <a:r>
              <a:rPr lang="pl-PL" sz="2400" b="1" dirty="0" smtClean="0"/>
              <a:t>*Kółko Rolnicze,</a:t>
            </a:r>
          </a:p>
          <a:p>
            <a:pPr lvl="0" algn="just"/>
            <a:r>
              <a:rPr lang="pl-PL" sz="2400" b="1" dirty="0" smtClean="0"/>
              <a:t>*Spółdzielnia Rolnicza  ,,Podkarpacie’’</a:t>
            </a:r>
          </a:p>
          <a:p>
            <a:pPr lvl="0" algn="just"/>
            <a:r>
              <a:rPr lang="pl-PL" sz="2400" b="1" dirty="0" smtClean="0"/>
              <a:t>*CECH rzemiosł w Krośnie, </a:t>
            </a:r>
          </a:p>
          <a:p>
            <a:pPr lvl="0" algn="just"/>
            <a:r>
              <a:rPr lang="pl-PL" sz="2400" b="1" dirty="0" smtClean="0"/>
              <a:t>*Społeczeństwo miejscowe.</a:t>
            </a:r>
          </a:p>
          <a:p>
            <a:pPr indent="450000" algn="just"/>
            <a:r>
              <a:rPr lang="pl-PL" sz="2400" b="1" dirty="0" smtClean="0"/>
              <a:t>Natomiast ZPRE dostarczyło naszej szkole materiały budowlane. </a:t>
            </a:r>
          </a:p>
          <a:p>
            <a:pPr indent="450000" algn="just"/>
            <a:r>
              <a:rPr lang="pl-PL" sz="2400" b="1" dirty="0" smtClean="0"/>
              <a:t>Rok ten był bardzo dobrym rokiem dla szkoły w Moderówce.  Dyrektor został wyróżniony medalem 40-lecia PRL (Polskiej Rzeczpospolitej Ludowej).</a:t>
            </a:r>
          </a:p>
          <a:p>
            <a:pPr algn="just"/>
            <a:endParaRPr lang="pl-PL" sz="32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77826" name="Picture 2" descr="http://harcerzestarsi.zhp.pl/files/harcerzestarsi.zhp.pl/Druzyna/Metodyka/harcerzposzukiwa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85794"/>
            <a:ext cx="3143272" cy="5383690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4572000" y="2060848"/>
            <a:ext cx="3500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/>
              <a:t>Natomiast na wakacjach po raz pierwszy dwóch harcerzy z naszej szkoły wyjechało na obóz zagraniczny  do NRD. </a:t>
            </a:r>
            <a:endParaRPr lang="pl-PL" sz="2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251520" y="836712"/>
            <a:ext cx="850112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pl-PL" sz="2400" b="1" dirty="0" smtClean="0"/>
              <a:t>W roku szkolnym 1985/1986 mgr Teresa </a:t>
            </a:r>
            <a:r>
              <a:rPr lang="pl-PL" sz="2400" b="1" dirty="0" err="1" smtClean="0"/>
              <a:t>Oleszkowicz</a:t>
            </a:r>
            <a:r>
              <a:rPr lang="pl-PL" sz="2400" b="1" dirty="0" smtClean="0"/>
              <a:t>  została dyrektorem tutejszego przedszkola. </a:t>
            </a:r>
          </a:p>
          <a:p>
            <a:pPr indent="450000"/>
            <a:r>
              <a:rPr lang="pl-PL" sz="2400" b="1" dirty="0" smtClean="0"/>
              <a:t> W następnym roku Zakład Opiekuńczy przekazał 15 kg farby, którymi uczniowie pomalowali ławki i krzesła.  Dla uczniów był to pracowity rok  w ramach czynu społecznego wypracowali oni dla szkoły 12 tysięcy złotych. Fundusze te zostały przekazane na rozbudowę szkoły. </a:t>
            </a:r>
          </a:p>
          <a:p>
            <a:endParaRPr lang="pl-PL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Obraz 4" descr="123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428736"/>
            <a:ext cx="7170556" cy="4786346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619672" y="476672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Dzięki pomocy rodziców wykonano 160 pustaków na rzecz nowej szkoły. </a:t>
            </a:r>
            <a:endParaRPr lang="pl-PL" sz="2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0" y="4766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/>
              <a:t>Zorganizowano także wycieczkę do Łańcuta. </a:t>
            </a:r>
            <a:endParaRPr lang="pl-PL" sz="3200" b="1" dirty="0"/>
          </a:p>
        </p:txBody>
      </p:sp>
      <p:pic>
        <p:nvPicPr>
          <p:cNvPr id="9" name="Obraz 8" descr="styczeń 2013 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214422"/>
            <a:ext cx="8572560" cy="5214974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714348" y="857232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 smtClean="0"/>
              <a:t>Lata dziewięćdziesiąte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95536" y="1305342"/>
            <a:ext cx="8496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pl-PL" sz="2400" b="1" dirty="0" smtClean="0"/>
              <a:t>W tamtym czasie wprowadzono do szkoły religię. Wprowadzono także przedmiot nadobowiązkowy – j. niemiecki w klasach 3-6. </a:t>
            </a:r>
          </a:p>
          <a:p>
            <a:pPr indent="450000" algn="just"/>
            <a:r>
              <a:rPr lang="pl-PL" sz="2400" b="1" dirty="0" smtClean="0"/>
              <a:t>Życie szkoły się rozkręcało, zakupiono nowy telewizor oraz magnetowid. </a:t>
            </a:r>
          </a:p>
          <a:p>
            <a:pPr indent="450000" algn="just"/>
            <a:r>
              <a:rPr lang="pl-PL" sz="2400" b="1" dirty="0" smtClean="0"/>
              <a:t>Organizowano również coraz więcej wycieczek. </a:t>
            </a:r>
          </a:p>
          <a:p>
            <a:pPr indent="450000" algn="just"/>
            <a:r>
              <a:rPr lang="pl-PL" sz="2400" b="1" dirty="0" smtClean="0"/>
              <a:t>Coraz częściej harcerze brali udział w zawodach, a miejscowe OSP zakupiło dla nich nagrody. </a:t>
            </a:r>
          </a:p>
          <a:p>
            <a:pPr indent="450000" algn="just"/>
            <a:r>
              <a:rPr lang="pl-PL" sz="2400" b="1" dirty="0" smtClean="0"/>
              <a:t>Została wybudowana także studnia oraz zakupiono krzesła </a:t>
            </a:r>
            <a:br>
              <a:rPr lang="pl-PL" sz="2400" b="1" dirty="0" smtClean="0"/>
            </a:br>
            <a:r>
              <a:rPr lang="pl-PL" sz="2400" b="1" dirty="0" smtClean="0"/>
              <a:t>i stoliki. </a:t>
            </a:r>
          </a:p>
          <a:p>
            <a:pPr indent="450000" algn="just"/>
            <a:r>
              <a:rPr lang="pl-PL" sz="2400" b="1" dirty="0" smtClean="0"/>
              <a:t>Otworzono też szkolny sklepik szkolny. </a:t>
            </a:r>
            <a:endParaRPr lang="pl-PL" sz="2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05952"/>
          </a:xfrm>
          <a:prstGeom prst="rect">
            <a:avLst/>
          </a:prstGeom>
        </p:spPr>
      </p:pic>
      <p:pic>
        <p:nvPicPr>
          <p:cNvPr id="6" name="Obraz 5" descr="styczeń 2013 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214422"/>
            <a:ext cx="8358246" cy="5395670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1475656" y="188640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b="1" dirty="0" smtClean="0"/>
              <a:t>Po raz pierwszy w tamtych latach można było kupić sobie zdjęcie klasowe, które robiła firma AGFA. </a:t>
            </a:r>
            <a:endParaRPr lang="pl-PL" sz="22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5292080" y="2060848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/>
              <a:t>7 listopada w naszej szkole gościliśmy p. Bronisławę Betlej. Poetka opowiadała o swojej twórczości, </a:t>
            </a:r>
            <a:br>
              <a:rPr lang="pl-PL" sz="2400" b="1" dirty="0" smtClean="0"/>
            </a:br>
            <a:r>
              <a:rPr lang="pl-PL" sz="2400" b="1" dirty="0" smtClean="0"/>
              <a:t>a także zadedykowała naszej szkole swój wiersz.</a:t>
            </a:r>
            <a:endParaRPr lang="pl-PL" sz="2400" b="1" dirty="0"/>
          </a:p>
        </p:txBody>
      </p:sp>
      <p:pic>
        <p:nvPicPr>
          <p:cNvPr id="9" name="Obraz 8" descr="styczeń 2013 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0"/>
            <a:ext cx="4523975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1259632" y="260648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 smtClean="0"/>
              <a:t>W naszej kronice znaleźliśmy również smutne informacje. </a:t>
            </a:r>
            <a:br>
              <a:rPr lang="pl-PL" sz="2000" b="1" dirty="0" smtClean="0"/>
            </a:br>
            <a:r>
              <a:rPr lang="pl-PL" sz="2000" b="1" dirty="0" smtClean="0"/>
              <a:t>W tych latach pożegnaliśmy na zawsze kilkoro uczniów.</a:t>
            </a:r>
            <a:br>
              <a:rPr lang="pl-PL" sz="2000" b="1" dirty="0" smtClean="0"/>
            </a:br>
            <a:r>
              <a:rPr lang="pl-PL" sz="2000" b="1" dirty="0" smtClean="0"/>
              <a:t> Dzisiaj o nasze bezpieczeństwo dba pani Zofia Fortuna.</a:t>
            </a:r>
            <a:endParaRPr lang="pl-PL" sz="2000" b="1" dirty="0"/>
          </a:p>
        </p:txBody>
      </p:sp>
      <p:pic>
        <p:nvPicPr>
          <p:cNvPr id="7" name="Obraz 6" descr="DSC07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412776"/>
            <a:ext cx="4083918" cy="5445224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Obraz 1" descr="C:\Users\Operator\Desktop\943281b07d6dd7f60827e45d9740f91c9d70e2376457738d3f629e1dfdef8125.jpg"/>
          <p:cNvPicPr>
            <a:picLocks noChangeAspect="1" noChangeArrowheads="1"/>
          </p:cNvPicPr>
          <p:nvPr/>
        </p:nvPicPr>
        <p:blipFill>
          <a:blip r:embed="rId3" cstate="print"/>
          <a:srcRect t="13528" b="14412"/>
          <a:stretch>
            <a:fillRect/>
          </a:stretch>
        </p:blipFill>
        <p:spPr bwMode="auto">
          <a:xfrm>
            <a:off x="2618339" y="2636912"/>
            <a:ext cx="6525661" cy="295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" name="pole tekstowe 5"/>
          <p:cNvSpPr txBox="1"/>
          <p:nvPr/>
        </p:nvSpPr>
        <p:spPr>
          <a:xfrm>
            <a:off x="2357422" y="5715016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Stary dworek w Moderówce</a:t>
            </a:r>
            <a:endParaRPr lang="pl-PL" sz="2400" b="1" dirty="0"/>
          </a:p>
        </p:txBody>
      </p:sp>
      <p:sp>
        <p:nvSpPr>
          <p:cNvPr id="8" name="Prostokąt 7"/>
          <p:cNvSpPr/>
          <p:nvPr/>
        </p:nvSpPr>
        <p:spPr>
          <a:xfrm>
            <a:off x="2786050" y="500042"/>
            <a:ext cx="60721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0000" algn="just"/>
            <a:r>
              <a:rPr lang="pl-PL" dirty="0" smtClean="0"/>
              <a:t>       </a:t>
            </a:r>
            <a:r>
              <a:rPr lang="pl-PL" b="1" dirty="0" smtClean="0"/>
              <a:t>Do 1 września 1909r. pracował tu tylko jeden nauczyciel. Dzieci uczyły się co drugi dzień, gdyż w szkole była tylko jedna sala lekcyjna.</a:t>
            </a:r>
          </a:p>
          <a:p>
            <a:pPr algn="just"/>
            <a:r>
              <a:rPr lang="pl-PL" b="1" dirty="0" smtClean="0"/>
              <a:t>       Z pomocą przyszedł August </a:t>
            </a:r>
            <a:r>
              <a:rPr lang="pl-PL" b="1" dirty="0" err="1" smtClean="0"/>
              <a:t>Gorayski</a:t>
            </a:r>
            <a:r>
              <a:rPr lang="pl-PL" b="1" dirty="0" smtClean="0"/>
              <a:t>, który oddał na użytek szkoły salę w budynku dworskim. Dlatego nauka mogła się odbywać dla wszystkich codziennie. </a:t>
            </a:r>
            <a:endParaRPr lang="pl-PL" b="1" dirty="0"/>
          </a:p>
        </p:txBody>
      </p:sp>
      <p:pic>
        <p:nvPicPr>
          <p:cNvPr id="2050" name="Picture 2" descr="E:\Projekt\normal_orayski_Augu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627784" cy="3643314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357158" y="378619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August </a:t>
            </a:r>
            <a:r>
              <a:rPr lang="pl-PL" b="1" dirty="0" err="1" smtClean="0"/>
              <a:t>Gorayski</a:t>
            </a:r>
            <a:endParaRPr lang="pl-PL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DSC07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2285984" y="714356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/>
              <a:t>W styczniu 1999 roku stanowisko dyrektora szkoły objęła mgr Aneta </a:t>
            </a:r>
            <a:r>
              <a:rPr lang="pl-PL" sz="2000" b="1" dirty="0" err="1" smtClean="0"/>
              <a:t>Bachta</a:t>
            </a:r>
            <a:r>
              <a:rPr lang="pl-PL" sz="2000" b="1" dirty="0" smtClean="0"/>
              <a:t>.</a:t>
            </a:r>
            <a:endParaRPr lang="pl-PL" sz="2000" b="1" dirty="0"/>
          </a:p>
        </p:txBody>
      </p:sp>
      <p:pic>
        <p:nvPicPr>
          <p:cNvPr id="6" name="Obraz 5" descr="aneta 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571612"/>
            <a:ext cx="6286544" cy="4721893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375091_254020161411079_1125130498_n.jpg"/>
          <p:cNvPicPr>
            <a:picLocks noChangeAspect="1"/>
          </p:cNvPicPr>
          <p:nvPr/>
        </p:nvPicPr>
        <p:blipFill>
          <a:blip r:embed="rId2" cstate="print">
            <a:lum bright="33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357290" y="928670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 smtClean="0"/>
              <a:t>Lata dwutysięczne </a:t>
            </a:r>
            <a:endParaRPr lang="pl-PL" sz="6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6" name="Obraz 5" descr="55555555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571612"/>
            <a:ext cx="8072494" cy="4572000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785786" y="642918"/>
            <a:ext cx="764386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/>
              <a:t>W tym czasie organizowano wiele przedstawień, wycieczek szkolnych, a nasi uczniowie coraz chętnej brali udział w konkursach i  zawodach. </a:t>
            </a:r>
          </a:p>
          <a:p>
            <a:endParaRPr lang="pl-PL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4994" name="Picture 2" descr="https://fbcdn-sphotos-d-a.akamaihd.net/hphotos-ak-prn1/406913_160890520724044_134724267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6018" name="Picture 2" descr="https://fbcdn-sphotos-e-a.akamaihd.net/hphotos-ak-ash3/72392_198820486931047_7425779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7042" name="Picture 2" descr="https://fbcdn-sphotos-g-a.akamaihd.net/hphotos-ak-prn1/24643_254113161401779_266295441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3970" name="Picture 2" descr="https://fbcdn-sphotos-f-a.akamaihd.net/hphotos-ak-prn1/304440_161822767297486_1976808228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9876" name="Picture 4" descr="https://fbcdn-sphotos-a-a.akamaihd.net/hphotos-ak-frc1/247190_260240057455756_1477275193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8066" name="Picture 2" descr="https://fbcdn-sphotos-c-a.akamaihd.net/hphotos-ak-frc1/311229_162971860515910_1954190338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Kopia DSC071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42" name="Picture 2" descr="http://3.bp.blogspot.com/_7RAHH862yzY/TJL2G6-7mkI/AAAAAAAAA-M/3EDWygntPlI/s1600/phoca_thumb_l_0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375091_254020161411079_1125130498_n.jpg"/>
          <p:cNvPicPr>
            <a:picLocks noChangeAspect="1"/>
          </p:cNvPicPr>
          <p:nvPr/>
        </p:nvPicPr>
        <p:blipFill>
          <a:blip r:embed="rId2" cstate="print">
            <a:lum bright="33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928662" y="285728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ctr"/>
            <a:r>
              <a:rPr lang="pl-PL" sz="2400" b="1" dirty="0" smtClean="0"/>
              <a:t>Na uwagę zasługuje obchodzony szczególnie uroczyście początek roku szkolnego 2003/04. </a:t>
            </a:r>
            <a:br>
              <a:rPr lang="pl-PL" sz="2400" b="1" dirty="0" smtClean="0"/>
            </a:br>
            <a:r>
              <a:rPr lang="pl-PL" sz="2400" b="1" dirty="0" smtClean="0"/>
              <a:t>Podczas uroczystości przekazano do użytku nowy budynek szkoły. </a:t>
            </a:r>
            <a:endParaRPr lang="pl-PL" sz="24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115616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W 2004 roku został zburzony budynek przedszkola, który początkowo był domem nauczycieli.</a:t>
            </a:r>
            <a:endParaRPr lang="pl-PL" sz="2400" b="1" dirty="0"/>
          </a:p>
        </p:txBody>
      </p:sp>
      <p:pic>
        <p:nvPicPr>
          <p:cNvPr id="8" name="Obraz 7" descr="Kopia DSC07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488"/>
            <a:ext cx="4355976" cy="3104259"/>
          </a:xfrm>
          <a:prstGeom prst="rect">
            <a:avLst/>
          </a:prstGeom>
        </p:spPr>
      </p:pic>
      <p:pic>
        <p:nvPicPr>
          <p:cNvPr id="9" name="Obraz 8" descr="DSC071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7" y="3500615"/>
            <a:ext cx="4788023" cy="3357385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Kopia (5) DSC07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963"/>
            <a:ext cx="9144000" cy="6869926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857224" y="785794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 smtClean="0"/>
              <a:t>Również w tym samym roku podczas prac wykopowych pod kanalizację, obok naszej szkoły został odnaleziony niewypał. Teren został zabezpieczony, </a:t>
            </a:r>
            <a:br>
              <a:rPr lang="pl-PL" b="1" dirty="0" smtClean="0"/>
            </a:br>
            <a:r>
              <a:rPr lang="pl-PL" b="1" dirty="0" smtClean="0"/>
              <a:t>a prace przerwane. Pani dyrektor poinformowała odpowiednie służby </a:t>
            </a:r>
            <a:br>
              <a:rPr lang="pl-PL" b="1" dirty="0" smtClean="0"/>
            </a:br>
            <a:r>
              <a:rPr lang="pl-PL" b="1" dirty="0" smtClean="0"/>
              <a:t>o znalezisku z wojny. Wszystko zakończyło się pomyślnie. </a:t>
            </a:r>
            <a:endParaRPr lang="pl-PL" b="1" dirty="0"/>
          </a:p>
        </p:txBody>
      </p:sp>
      <p:pic>
        <p:nvPicPr>
          <p:cNvPr id="7" name="Obraz 6" descr="styczeń 2013 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3116"/>
            <a:ext cx="8215370" cy="4413999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Obraz 4" descr="s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412776"/>
            <a:ext cx="3528392" cy="5058171"/>
          </a:xfrm>
          <a:prstGeom prst="rect">
            <a:avLst/>
          </a:prstGeom>
        </p:spPr>
      </p:pic>
      <p:pic>
        <p:nvPicPr>
          <p:cNvPr id="6" name="Obraz 5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412776"/>
            <a:ext cx="3526218" cy="5062925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1331640" y="285728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 smtClean="0"/>
              <a:t>Odbyło się także spotkanie, na które przybyli zaproszeni żołnierze AK – Józef Bochenek  i Franciszek </a:t>
            </a:r>
            <a:r>
              <a:rPr lang="pl-PL" sz="2000" b="1" dirty="0" err="1" smtClean="0"/>
              <a:t>Mojak</a:t>
            </a:r>
            <a:r>
              <a:rPr lang="pl-PL" sz="2000" b="1" dirty="0" smtClean="0"/>
              <a:t>. Celem tego spotkania były wspomnienia z II wojny światowej. </a:t>
            </a:r>
            <a:endParaRPr lang="pl-PL" sz="2000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3333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5004048" y="2204864"/>
            <a:ext cx="3707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W roku szkolnym 2012/13 stanowisko dyrektora objęła mgr Renata Niepokój.</a:t>
            </a:r>
          </a:p>
        </p:txBody>
      </p:sp>
      <p:pic>
        <p:nvPicPr>
          <p:cNvPr id="6" name="Obraz 5" descr="397449_271132663033162_453377035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788024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475656" y="332656"/>
            <a:ext cx="6480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29 maja 2013 roku dzięki sukcesowi w konkursie</a:t>
            </a:r>
            <a:br>
              <a:rPr lang="pl-PL" b="1" dirty="0" smtClean="0"/>
            </a:br>
            <a:r>
              <a:rPr lang="pl-PL" b="1" dirty="0" smtClean="0"/>
              <a:t> „Żyj smacznie i zdrowo” firma „Winiary” współorganizowała Dzień Dziecka w naszej szkole. </a:t>
            </a:r>
            <a:br>
              <a:rPr lang="pl-PL" b="1" dirty="0" smtClean="0"/>
            </a:br>
            <a:r>
              <a:rPr lang="pl-PL" b="1" dirty="0" smtClean="0"/>
              <a:t>Gościliśmy m.in. uczestniczkę programu „</a:t>
            </a:r>
            <a:r>
              <a:rPr lang="pl-PL" b="1" dirty="0" err="1" smtClean="0"/>
              <a:t>You</a:t>
            </a:r>
            <a:r>
              <a:rPr lang="pl-PL" b="1" dirty="0" smtClean="0"/>
              <a:t> </a:t>
            </a:r>
            <a:r>
              <a:rPr lang="pl-PL" b="1" dirty="0" err="1" smtClean="0"/>
              <a:t>can</a:t>
            </a:r>
            <a:r>
              <a:rPr lang="pl-PL" b="1" dirty="0" smtClean="0"/>
              <a:t> </a:t>
            </a:r>
            <a:r>
              <a:rPr lang="pl-PL" b="1" dirty="0" err="1" smtClean="0"/>
              <a:t>dance</a:t>
            </a:r>
            <a:r>
              <a:rPr lang="pl-PL" b="1" dirty="0" smtClean="0"/>
              <a:t>” – Ilonę Bekier.</a:t>
            </a:r>
            <a:endParaRPr lang="pl-PL" b="1" dirty="0"/>
          </a:p>
        </p:txBody>
      </p:sp>
      <p:pic>
        <p:nvPicPr>
          <p:cNvPr id="8200" name="Picture 8" descr="https://fbcdn-sphotos-e-a.akamaihd.net/hphotos-ak-frc1/426582_271137066366055_1376742930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928802"/>
            <a:ext cx="6357982" cy="42386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8850" name="Picture 2" descr="https://fbcdn-sphotos-e-a.akamaihd.net/hphotos-ak-ash3/579277_271137519699343_77697153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285720" y="64291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b="1" u="sng" dirty="0" smtClean="0"/>
              <a:t>Bibliografia</a:t>
            </a:r>
          </a:p>
          <a:p>
            <a:pPr algn="ctr"/>
            <a:r>
              <a:rPr lang="pl-PL" b="1" dirty="0" smtClean="0"/>
              <a:t> Źródła rękopiśmienne:</a:t>
            </a:r>
          </a:p>
          <a:p>
            <a:pPr algn="ctr"/>
            <a:r>
              <a:rPr lang="pl-PL" b="1" dirty="0" smtClean="0"/>
              <a:t>1. Kroniki szkoły w Moderówce  </a:t>
            </a:r>
          </a:p>
          <a:p>
            <a:pPr algn="ctr"/>
            <a:r>
              <a:rPr lang="pl-PL" b="1" dirty="0" smtClean="0"/>
              <a:t>2. Księga wizytacyjna szkoły w Moderówce od roku 1906</a:t>
            </a:r>
            <a:endParaRPr lang="pl-PL" b="1" dirty="0"/>
          </a:p>
        </p:txBody>
      </p:sp>
      <p:pic>
        <p:nvPicPr>
          <p:cNvPr id="9" name="Obraz 8" descr="styczeń 2013 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3116"/>
            <a:ext cx="4286248" cy="3214686"/>
          </a:xfrm>
          <a:prstGeom prst="rect">
            <a:avLst/>
          </a:prstGeom>
        </p:spPr>
      </p:pic>
      <p:pic>
        <p:nvPicPr>
          <p:cNvPr id="11" name="Obraz 10" descr="styczeń 2013 0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42852"/>
            <a:ext cx="4143372" cy="3107529"/>
          </a:xfrm>
          <a:prstGeom prst="rect">
            <a:avLst/>
          </a:prstGeom>
        </p:spPr>
      </p:pic>
      <p:pic>
        <p:nvPicPr>
          <p:cNvPr id="12" name="Obraz 11" descr="styczeń 2013 0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500438"/>
            <a:ext cx="3857620" cy="2893216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571604" y="214290"/>
            <a:ext cx="6000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b="1" dirty="0" smtClean="0"/>
              <a:t>Rok szkolny 1921/22 rozpoczęto 1 września nabożeństwem w kościele parafialnym w Szebniach, co zapoczątkowało tradycję rozpoczynania roku szkolnego nabożeństwem. </a:t>
            </a:r>
            <a:br>
              <a:rPr lang="pl-PL" b="1" dirty="0" smtClean="0"/>
            </a:br>
            <a:r>
              <a:rPr lang="pl-PL" b="1" dirty="0" smtClean="0"/>
              <a:t>Rokrocznie dzieci pieszo szły do Szebni, aby rozpocząć rok szkolny Mszą Świętą, a od następnego w podobny sposób także kończyły naukę.</a:t>
            </a:r>
            <a:endParaRPr lang="pl-PL" b="1" dirty="0"/>
          </a:p>
        </p:txBody>
      </p:sp>
      <p:pic>
        <p:nvPicPr>
          <p:cNvPr id="3074" name="Picture 2" descr="E:\Projekt\2956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889" cy="6858000"/>
          </a:xfrm>
          <a:prstGeom prst="rect">
            <a:avLst/>
          </a:prstGeom>
          <a:noFill/>
        </p:spPr>
      </p:pic>
      <p:sp>
        <p:nvSpPr>
          <p:cNvPr id="8" name="pole tekstowe 7"/>
          <p:cNvSpPr txBox="1"/>
          <p:nvPr/>
        </p:nvSpPr>
        <p:spPr>
          <a:xfrm>
            <a:off x="1643042" y="428604"/>
            <a:ext cx="6000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Rok szkolny 1921/22 rozpoczęto 1 września nabożeństwem </a:t>
            </a:r>
            <a:br>
              <a:rPr lang="pl-PL" b="1" dirty="0" smtClean="0"/>
            </a:br>
            <a:r>
              <a:rPr lang="pl-PL" b="1" dirty="0" smtClean="0"/>
              <a:t>w kościele parafialnym w Szebniach, co zapoczątkowało tradycję rozpoczynania roku szkolnego nabożeństwem. </a:t>
            </a:r>
            <a:br>
              <a:rPr lang="pl-PL" b="1" dirty="0" smtClean="0"/>
            </a:br>
            <a:r>
              <a:rPr lang="pl-PL" b="1" dirty="0" smtClean="0"/>
              <a:t>Rokrocznie dzieci pieszo szły do Szebni, aby rozpocząć rok szkolny Mszą Świętą, a od następnego w podobny sposób także kończyły naukę.</a:t>
            </a:r>
            <a:endParaRPr lang="pl-PL" b="1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SAM_053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7000"/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0" y="500042"/>
            <a:ext cx="37862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/>
              <a:t>Projekt opracowali:</a:t>
            </a:r>
          </a:p>
          <a:p>
            <a:pPr algn="ctr"/>
            <a:r>
              <a:rPr lang="pl-PL" sz="3200" b="1" dirty="0" smtClean="0"/>
              <a:t>- Angelika Dubiel</a:t>
            </a:r>
          </a:p>
          <a:p>
            <a:pPr algn="ctr"/>
            <a:r>
              <a:rPr lang="pl-PL" sz="3200" b="1" dirty="0" smtClean="0"/>
              <a:t>- Aleksandra Kurowska</a:t>
            </a:r>
          </a:p>
          <a:p>
            <a:pPr algn="ctr"/>
            <a:r>
              <a:rPr lang="pl-PL" sz="3200" b="1" dirty="0" smtClean="0"/>
              <a:t>- Sylwia Urban</a:t>
            </a:r>
          </a:p>
          <a:p>
            <a:pPr algn="ctr"/>
            <a:r>
              <a:rPr lang="pl-PL" sz="3200" b="1" dirty="0" smtClean="0"/>
              <a:t>- Mirosław Kozioł</a:t>
            </a:r>
          </a:p>
          <a:p>
            <a:pPr algn="ctr">
              <a:buFontTx/>
              <a:buChar char="-"/>
            </a:pPr>
            <a:endParaRPr lang="pl-PL" sz="3200" b="1" dirty="0" smtClean="0"/>
          </a:p>
          <a:p>
            <a:pPr algn="ctr"/>
            <a:r>
              <a:rPr lang="pl-PL" sz="3200" b="1" dirty="0" smtClean="0"/>
              <a:t>Pod opieką:</a:t>
            </a:r>
          </a:p>
          <a:p>
            <a:pPr algn="ctr"/>
            <a:r>
              <a:rPr lang="pl-PL" sz="3200" b="1" dirty="0" smtClean="0"/>
              <a:t>mgr Agnieszki </a:t>
            </a:r>
          </a:p>
          <a:p>
            <a:pPr algn="ctr"/>
            <a:r>
              <a:rPr lang="pl-PL" sz="3200" b="1" dirty="0" err="1" smtClean="0"/>
              <a:t>Okólskiej</a:t>
            </a:r>
            <a:r>
              <a:rPr lang="pl-PL" sz="3200" b="1" dirty="0" smtClean="0"/>
              <a:t> -Urban </a:t>
            </a:r>
          </a:p>
          <a:p>
            <a:pPr algn="ctr"/>
            <a:endParaRPr lang="pl-PL" sz="3200" dirty="0"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DSC07164.JPG"/>
          <p:cNvPicPr>
            <a:picLocks noChangeAspect="1"/>
          </p:cNvPicPr>
          <p:nvPr/>
        </p:nvPicPr>
        <p:blipFill>
          <a:blip r:embed="rId2" cstate="print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928662" y="1500174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*</a:t>
            </a:r>
            <a:r>
              <a:rPr lang="pl-PL" b="1" dirty="0" smtClean="0"/>
              <a:t>Obchody 130 rocznicy śmierci Kazimierza Pułaskiego.</a:t>
            </a:r>
          </a:p>
          <a:p>
            <a:r>
              <a:rPr lang="pl-PL" b="1" dirty="0" smtClean="0"/>
              <a:t>*Obchody 400-lecia śmierci Jana Kochanowskiego.</a:t>
            </a:r>
          </a:p>
          <a:p>
            <a:r>
              <a:rPr lang="pl-PL" b="1" dirty="0" smtClean="0"/>
              <a:t>*Akademia z okazji imienin prezydenta Ignacego Mościckiego oraz marszałka Józefa Piłsudzkiego.</a:t>
            </a:r>
          </a:p>
          <a:p>
            <a:r>
              <a:rPr lang="pl-PL" b="1" dirty="0" smtClean="0"/>
              <a:t>*Akademia  z okazji rocznicy uchwalenia Konstytucji 3 maja.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Obraz 6" descr="333333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691680" y="332656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W latach dwudziestych kierownikiem szkoły został Józef </a:t>
            </a:r>
            <a:r>
              <a:rPr lang="pl-PL" sz="2400" b="1" dirty="0" err="1" smtClean="0"/>
              <a:t>Wachel</a:t>
            </a:r>
            <a:r>
              <a:rPr lang="pl-PL" sz="2400" b="1" dirty="0" smtClean="0"/>
              <a:t>.</a:t>
            </a:r>
            <a:endParaRPr lang="pl-PL" sz="2400" b="1" dirty="0"/>
          </a:p>
        </p:txBody>
      </p:sp>
      <p:pic>
        <p:nvPicPr>
          <p:cNvPr id="9" name="Obraz 8" descr="Kopia DSC07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4062826" cy="5661248"/>
          </a:xfrm>
          <a:prstGeom prst="rect">
            <a:avLst/>
          </a:prstGeom>
        </p:spPr>
      </p:pic>
      <p:pic>
        <p:nvPicPr>
          <p:cNvPr id="11" name="Obraz 10" descr="Kopia DSC07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3219" y="1772816"/>
            <a:ext cx="5250781" cy="450912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</TotalTime>
  <Words>1276</Words>
  <Application>Microsoft Office PowerPoint</Application>
  <PresentationFormat>Pokaz na ekranie (4:3)</PresentationFormat>
  <Paragraphs>111</Paragraphs>
  <Slides>70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70</vt:i4>
      </vt:variant>
    </vt:vector>
  </HeadingPairs>
  <TitlesOfParts>
    <vt:vector size="71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  <vt:lpstr>Slajd 54</vt:lpstr>
      <vt:lpstr>Slajd 55</vt:lpstr>
      <vt:lpstr>Slajd 56</vt:lpstr>
      <vt:lpstr>Slajd 57</vt:lpstr>
      <vt:lpstr>Slajd 58</vt:lpstr>
      <vt:lpstr>Slajd 59</vt:lpstr>
      <vt:lpstr>Slajd 60</vt:lpstr>
      <vt:lpstr>Slajd 61</vt:lpstr>
      <vt:lpstr>Slajd 62</vt:lpstr>
      <vt:lpstr>Slajd 63</vt:lpstr>
      <vt:lpstr>Slajd 64</vt:lpstr>
      <vt:lpstr>Slajd 65</vt:lpstr>
      <vt:lpstr>Slajd 66</vt:lpstr>
      <vt:lpstr>Slajd 67</vt:lpstr>
      <vt:lpstr>Slajd 68</vt:lpstr>
      <vt:lpstr>Slajd 69</vt:lpstr>
      <vt:lpstr>Slajd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cp:lastModifiedBy>SuperUser</cp:lastModifiedBy>
  <cp:revision>88</cp:revision>
  <dcterms:modified xsi:type="dcterms:W3CDTF">2014-01-15T11:38:36Z</dcterms:modified>
</cp:coreProperties>
</file>